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Raleway"/>
      <p:regular r:id="rId71"/>
      <p:bold r:id="rId72"/>
      <p:italic r:id="rId73"/>
      <p:boldItalic r:id="rId74"/>
    </p:embeddedFont>
    <p:embeddedFont>
      <p:font typeface="Lato"/>
      <p:regular r:id="rId75"/>
      <p:bold r:id="rId76"/>
      <p:italic r:id="rId77"/>
      <p:boldItalic r:id="rId78"/>
    </p:embeddedFont>
    <p:embeddedFont>
      <p:font typeface="Merriweather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erriweather-bold.fntdata"/><Relationship Id="rId82" Type="http://schemas.openxmlformats.org/officeDocument/2006/relationships/font" Target="fonts/Merriweather-boldItalic.fntdata"/><Relationship Id="rId81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aleway-italic.fntdata"/><Relationship Id="rId72" Type="http://schemas.openxmlformats.org/officeDocument/2006/relationships/font" Target="fonts/Raleway-bold.fntdata"/><Relationship Id="rId31" Type="http://schemas.openxmlformats.org/officeDocument/2006/relationships/slide" Target="slides/slide26.xml"/><Relationship Id="rId75" Type="http://schemas.openxmlformats.org/officeDocument/2006/relationships/font" Target="fonts/Lato-regular.fntdata"/><Relationship Id="rId30" Type="http://schemas.openxmlformats.org/officeDocument/2006/relationships/slide" Target="slides/slide25.xml"/><Relationship Id="rId74" Type="http://schemas.openxmlformats.org/officeDocument/2006/relationships/font" Target="fonts/Raleway-boldItalic.fntdata"/><Relationship Id="rId33" Type="http://schemas.openxmlformats.org/officeDocument/2006/relationships/slide" Target="slides/slide28.xml"/><Relationship Id="rId77" Type="http://schemas.openxmlformats.org/officeDocument/2006/relationships/font" Target="fonts/Lato-italic.fntdata"/><Relationship Id="rId32" Type="http://schemas.openxmlformats.org/officeDocument/2006/relationships/slide" Target="slides/slide27.xml"/><Relationship Id="rId76" Type="http://schemas.openxmlformats.org/officeDocument/2006/relationships/font" Target="fonts/Lato-bold.fntdata"/><Relationship Id="rId35" Type="http://schemas.openxmlformats.org/officeDocument/2006/relationships/slide" Target="slides/slide30.xml"/><Relationship Id="rId79" Type="http://schemas.openxmlformats.org/officeDocument/2006/relationships/font" Target="fonts/Merriweather-regular.fntdata"/><Relationship Id="rId34" Type="http://schemas.openxmlformats.org/officeDocument/2006/relationships/slide" Target="slides/slide29.xml"/><Relationship Id="rId78" Type="http://schemas.openxmlformats.org/officeDocument/2006/relationships/font" Target="fonts/Lato-boldItalic.fntdata"/><Relationship Id="rId71" Type="http://schemas.openxmlformats.org/officeDocument/2006/relationships/font" Target="fonts/Raleway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7ad579205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7ad57920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7ad579205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7ad57920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7a27c5dda_2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7a27c5dda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7a27c5dda_2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7a27c5dd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7a27c5dda_2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7a27c5dd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7bbf1822b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7bbf1822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7bbf1822b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7bbf1822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7bbf1822b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87bbf1822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7bbf1822b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7bbf1822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7bbf1822b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7bbf1822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7bbf1822b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7bbf1822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7bbf1822b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7bbf1822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7bbf1822b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7bbf1822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7bbf1822b_0_1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7bbf1822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7bbf1822b_0_2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7bbf1822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7bbf1822b_0_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87bbf1822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7bbf1822b_0_2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7bbf1822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7bbf1822b_0_3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7bbf1822b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7bbf1822b_0_2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7bbf1822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7bbf1822b_0_2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7bbf1822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7bbf1822b_0_2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7bbf1822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7a27e401c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7a27e401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7bbf1822b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7bbf1822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7bbf1822b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7bbf1822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7bbf1822b_0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7bbf1822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7bbf1822b_0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87bbf1822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7bbf1822b_0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87bbf1822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7bbf1822b_0_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7bbf1822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87bbf1822b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87bbf1822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bbf1822b_0_1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7bbf1822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7a27c5dda_1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7a27c5dd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7a27e401c_2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7a27e401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7a27c5dda_2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7a27c5dda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27c5dda_2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7a27c5dda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7a27c5dda_2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87a27c5dda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87a27e401c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87a27e401c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27c5dda_2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87a27c5dda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87a27e401c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87a27e401c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87a27c5dda_2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87a27c5dda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7a27c5dda_2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87a27c5dda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87a27c5dda_2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87a27c5dda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7a27c5dda_2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7a27c5dd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7a27c5dda_2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87a27c5dda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7ad5792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87ad5792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7a27e40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87a27e40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87a27c5dda_2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87a27c5dda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27c5dda_2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7a27c5dda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7ad579205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87ad57920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7a27c5dda_2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87a27c5dda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7a27e401c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87a27e40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87a27e401c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87a27e401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7ad57920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87ad57920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7a27c5dda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7a27c5dd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87a27e401c_1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87a27e401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7a27e401c_1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87a27e401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87a27e401c_1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87a27e401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87a27e401c_1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87a27e401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87a27c5dda_2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87a27c5dda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7ad579205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7ad5792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7a27c5dda_2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7a27c5dd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7ad579205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7ad57920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5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5" Type="http://schemas.openxmlformats.org/officeDocument/2006/relationships/image" Target="../media/image88.png"/><Relationship Id="rId6" Type="http://schemas.openxmlformats.org/officeDocument/2006/relationships/image" Target="../media/image78.png"/><Relationship Id="rId7" Type="http://schemas.openxmlformats.org/officeDocument/2006/relationships/image" Target="../media/image8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8.png"/><Relationship Id="rId4" Type="http://schemas.openxmlformats.org/officeDocument/2006/relationships/image" Target="../media/image73.png"/><Relationship Id="rId5" Type="http://schemas.openxmlformats.org/officeDocument/2006/relationships/image" Target="../media/image8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5.png"/><Relationship Id="rId4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7.png"/><Relationship Id="rId4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Relationship Id="rId5" Type="http://schemas.openxmlformats.org/officeDocument/2006/relationships/image" Target="../media/image8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5.png"/><Relationship Id="rId4" Type="http://schemas.openxmlformats.org/officeDocument/2006/relationships/image" Target="../media/image9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1.png"/><Relationship Id="rId4" Type="http://schemas.openxmlformats.org/officeDocument/2006/relationships/image" Target="../media/image10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9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7.png"/><Relationship Id="rId4" Type="http://schemas.openxmlformats.org/officeDocument/2006/relationships/image" Target="../media/image10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 • 09.04.20XX</a:t>
            </a:r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2414100" y="941750"/>
            <a:ext cx="431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Alternative Credit Scoring</a:t>
            </a:r>
            <a:endParaRPr b="1"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2414100" y="2242975"/>
            <a:ext cx="431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Monirul Islam Mahmud</a:t>
            </a:r>
            <a:endParaRPr sz="1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Md. Shihab Reza</a:t>
            </a:r>
            <a:endParaRPr sz="1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Farhana Elias Richie</a:t>
            </a:r>
            <a:endParaRPr sz="1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Kazi Aniya Ahmed</a:t>
            </a:r>
            <a:endParaRPr sz="1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Marjana Ahammad</a:t>
            </a:r>
            <a:endParaRPr sz="1200"/>
          </a:p>
        </p:txBody>
      </p:sp>
      <p:cxnSp>
        <p:nvCxnSpPr>
          <p:cNvPr id="75" name="Google Shape;75;p13"/>
          <p:cNvCxnSpPr/>
          <p:nvPr/>
        </p:nvCxnSpPr>
        <p:spPr>
          <a:xfrm>
            <a:off x="2376725" y="1698900"/>
            <a:ext cx="435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296675" y="4019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Bar Chart for Categorical Features</a:t>
            </a:r>
            <a:endParaRPr sz="1800"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425" y="863350"/>
            <a:ext cx="3068525" cy="384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700" y="911225"/>
            <a:ext cx="2970724" cy="38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900" y="522975"/>
            <a:ext cx="3228850" cy="41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800" y="522975"/>
            <a:ext cx="3228851" cy="417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549025" y="428025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Normalization - Standard Scaler</a:t>
            </a:r>
            <a:endParaRPr sz="17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800" y="1002725"/>
            <a:ext cx="3921399" cy="36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662175" y="410625"/>
            <a:ext cx="3823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Label Encoder</a:t>
            </a:r>
            <a:endParaRPr sz="1700"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950" y="1233250"/>
            <a:ext cx="70199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279275" y="33227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Progress - </a:t>
            </a:r>
            <a:r>
              <a:rPr lang="en" sz="2000"/>
              <a:t>Lending Club Loan Dataset</a:t>
            </a:r>
            <a:endParaRPr sz="200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25" y="1124325"/>
            <a:ext cx="3347475" cy="32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75" y="1167750"/>
            <a:ext cx="1563499" cy="15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287975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Issue </a:t>
            </a:r>
            <a:r>
              <a:rPr lang="en" sz="2000"/>
              <a:t>about this dataset</a:t>
            </a:r>
            <a:endParaRPr sz="2000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774" y="1032325"/>
            <a:ext cx="2958075" cy="337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50" y="1806250"/>
            <a:ext cx="4674874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287975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Loan Reason</a:t>
            </a:r>
            <a:endParaRPr sz="2000"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325" y="1013725"/>
            <a:ext cx="3988525" cy="35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375" y="480050"/>
            <a:ext cx="6520451" cy="9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00" y="1391950"/>
            <a:ext cx="8097787" cy="34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287975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Matrix</a:t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425" y="876675"/>
            <a:ext cx="5966252" cy="371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325" y="714563"/>
            <a:ext cx="6807360" cy="3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265500" y="171870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1" name="Google Shape;81;p14"/>
          <p:cNvSpPr txBox="1"/>
          <p:nvPr>
            <p:ph idx="2" type="body"/>
          </p:nvPr>
        </p:nvSpPr>
        <p:spPr>
          <a:xfrm>
            <a:off x="4878575" y="289050"/>
            <a:ext cx="4121100" cy="41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Update - 4th October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Recent Progress: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All Dataset Download.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Handling the Null values.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Unnecessary features drop.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Show Correlation Matrix.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Show Histogram, Barchart and Boxplot.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1600"/>
              </a:spcAft>
              <a:buSzPts val="1200"/>
              <a:buChar char="●"/>
            </a:pPr>
            <a:r>
              <a:rPr lang="en" sz="1200"/>
              <a:t>Normalization &amp; Label Encoding.</a:t>
            </a:r>
            <a:endParaRPr sz="1200"/>
          </a:p>
        </p:txBody>
      </p:sp>
      <p:cxnSp>
        <p:nvCxnSpPr>
          <p:cNvPr id="82" name="Google Shape;82;p14"/>
          <p:cNvCxnSpPr/>
          <p:nvPr/>
        </p:nvCxnSpPr>
        <p:spPr>
          <a:xfrm>
            <a:off x="6475875" y="737125"/>
            <a:ext cx="1514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287975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Preprocessing</a:t>
            </a:r>
            <a:endParaRPr sz="2000"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25" y="922575"/>
            <a:ext cx="5946659" cy="3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225" y="714563"/>
            <a:ext cx="6885011" cy="3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4825"/>
            <a:ext cx="8839203" cy="407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287975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Progress - </a:t>
            </a:r>
            <a:r>
              <a:rPr lang="en" sz="2000"/>
              <a:t>Credit score classification</a:t>
            </a:r>
            <a:endParaRPr sz="2000"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50" y="1296850"/>
            <a:ext cx="1912351" cy="254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713" y="1884050"/>
            <a:ext cx="33051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4588" y="965575"/>
            <a:ext cx="2372013" cy="3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287975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Null Value Check</a:t>
            </a:r>
            <a:endParaRPr sz="2000"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00" y="1124325"/>
            <a:ext cx="2551350" cy="35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150" y="1172425"/>
            <a:ext cx="5920214" cy="352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6"/>
          <p:cNvCxnSpPr>
            <a:endCxn id="222" idx="3"/>
          </p:cNvCxnSpPr>
          <p:nvPr/>
        </p:nvCxnSpPr>
        <p:spPr>
          <a:xfrm>
            <a:off x="2428850" y="2873800"/>
            <a:ext cx="2877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287975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Converting to Numeric representation</a:t>
            </a:r>
            <a:endParaRPr sz="2000"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725" y="1049950"/>
            <a:ext cx="4876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350" y="2047875"/>
            <a:ext cx="68675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750" y="3430275"/>
            <a:ext cx="76485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1870550" y="432225"/>
            <a:ext cx="1113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/>
              <a:t>SSN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13" y="925225"/>
            <a:ext cx="3815722" cy="3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67624"/>
            <a:ext cx="4260851" cy="35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>
            <p:ph type="title"/>
          </p:nvPr>
        </p:nvSpPr>
        <p:spPr>
          <a:xfrm>
            <a:off x="5918675" y="534275"/>
            <a:ext cx="2157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Occupation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2699050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Heatmap</a:t>
            </a:r>
            <a:endParaRPr sz="2000"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850" y="1049950"/>
            <a:ext cx="6940575" cy="3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287975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Histograms</a:t>
            </a:r>
            <a:endParaRPr sz="2000"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6725"/>
            <a:ext cx="8839202" cy="257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7300"/>
            <a:ext cx="8839199" cy="374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287975" y="488925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Progress - Lending Club Dataset</a:t>
            </a:r>
            <a:endParaRPr sz="2000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77" y="1207025"/>
            <a:ext cx="1636951" cy="162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725" y="3206100"/>
            <a:ext cx="4171725" cy="55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8310" y="1276725"/>
            <a:ext cx="4276143" cy="1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287975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Distribution of Credit score</a:t>
            </a:r>
            <a:endParaRPr sz="2000"/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075" y="981900"/>
            <a:ext cx="5905531" cy="3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2497413" y="44357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Progress - Default of credit card clients</a:t>
            </a:r>
            <a:endParaRPr sz="2000"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63" y="1317525"/>
            <a:ext cx="2323750" cy="32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700" y="941525"/>
            <a:ext cx="6330737" cy="3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473" y="1317525"/>
            <a:ext cx="3971676" cy="32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225" y="1402450"/>
            <a:ext cx="429577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675" y="564613"/>
            <a:ext cx="6839775" cy="6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287975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Matrix</a:t>
            </a:r>
            <a:endParaRPr sz="2000"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1025275"/>
            <a:ext cx="5495470" cy="371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2358150" y="30253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/>
              <a:t>Observation from</a:t>
            </a:r>
            <a:r>
              <a:rPr lang="en" sz="2000"/>
              <a:t> PAY_1 to pay_6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50" y="3748750"/>
            <a:ext cx="8839201" cy="73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50" y="555225"/>
            <a:ext cx="3789574" cy="24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050" y="716475"/>
            <a:ext cx="3313726" cy="21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3871075" y="40187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Education</a:t>
            </a:r>
            <a:endParaRPr sz="2000"/>
          </a:p>
        </p:txBody>
      </p:sp>
      <p:pic>
        <p:nvPicPr>
          <p:cNvPr id="297" name="Google Shape;297;p47"/>
          <p:cNvPicPr preferRelativeResize="0"/>
          <p:nvPr/>
        </p:nvPicPr>
        <p:blipFill rotWithShape="1">
          <a:blip r:embed="rId3">
            <a:alphaModFix/>
          </a:blip>
          <a:srcRect b="0" l="-1579" r="1579" t="0"/>
          <a:stretch/>
        </p:blipFill>
        <p:spPr>
          <a:xfrm>
            <a:off x="1830625" y="970575"/>
            <a:ext cx="5029884" cy="371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3287975" y="351750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Default relation to their age</a:t>
            </a:r>
            <a:endParaRPr sz="2000"/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250" y="987150"/>
            <a:ext cx="7345874" cy="3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700" y="509350"/>
            <a:ext cx="7050876" cy="41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575" y="3139348"/>
            <a:ext cx="5379350" cy="10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925" y="573600"/>
            <a:ext cx="5470601" cy="41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3287975" y="488925"/>
            <a:ext cx="5526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Overall Observation</a:t>
            </a:r>
            <a:endParaRPr sz="2000"/>
          </a:p>
        </p:txBody>
      </p:sp>
      <p:pic>
        <p:nvPicPr>
          <p:cNvPr id="320" name="Google Shape;320;p51"/>
          <p:cNvPicPr preferRelativeResize="0"/>
          <p:nvPr/>
        </p:nvPicPr>
        <p:blipFill rotWithShape="1">
          <a:blip r:embed="rId3">
            <a:alphaModFix/>
          </a:blip>
          <a:srcRect b="0" l="0" r="6367" t="0"/>
          <a:stretch/>
        </p:blipFill>
        <p:spPr>
          <a:xfrm>
            <a:off x="670325" y="1265375"/>
            <a:ext cx="8059625" cy="24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997150" y="471525"/>
            <a:ext cx="4110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Count Plot of Loan Status</a:t>
            </a:r>
            <a:endParaRPr sz="18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935" y="946025"/>
            <a:ext cx="4763342" cy="3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25" y="1405650"/>
            <a:ext cx="2785560" cy="197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3287975" y="488925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Progress - </a:t>
            </a:r>
            <a:r>
              <a:rPr lang="en" sz="2000"/>
              <a:t>Credit Risk</a:t>
            </a:r>
            <a:r>
              <a:rPr lang="en" sz="2000"/>
              <a:t> Dataset</a:t>
            </a:r>
            <a:endParaRPr sz="2000"/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50" y="1562325"/>
            <a:ext cx="2101223" cy="20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037" y="1340250"/>
            <a:ext cx="3211937" cy="25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450" y="2110375"/>
            <a:ext cx="2101225" cy="99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3740500" y="506325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Count Plot of Loan Status</a:t>
            </a:r>
            <a:endParaRPr sz="2000"/>
          </a:p>
        </p:txBody>
      </p:sp>
      <p:sp>
        <p:nvSpPr>
          <p:cNvPr id="334" name="Google Shape;334;p53"/>
          <p:cNvSpPr txBox="1"/>
          <p:nvPr/>
        </p:nvSpPr>
        <p:spPr>
          <a:xfrm>
            <a:off x="266775" y="1003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3100"/>
            <a:ext cx="4107525" cy="8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650" y="1003100"/>
            <a:ext cx="4172425" cy="32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00" y="1946425"/>
            <a:ext cx="3221825" cy="27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type="title"/>
          </p:nvPr>
        </p:nvSpPr>
        <p:spPr>
          <a:xfrm>
            <a:off x="3749200" y="4193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Null value handling</a:t>
            </a:r>
            <a:endParaRPr sz="2000"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5" y="897400"/>
            <a:ext cx="2657775" cy="23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150" y="2549334"/>
            <a:ext cx="4702201" cy="157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600" y="897400"/>
            <a:ext cx="4697345" cy="15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title"/>
          </p:nvPr>
        </p:nvSpPr>
        <p:spPr>
          <a:xfrm>
            <a:off x="4140875" y="4019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matrix</a:t>
            </a:r>
            <a:endParaRPr sz="2000"/>
          </a:p>
        </p:txBody>
      </p:sp>
      <p:pic>
        <p:nvPicPr>
          <p:cNvPr id="351" name="Google Shape;3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225" y="890900"/>
            <a:ext cx="4702200" cy="36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>
            <p:ph type="title"/>
          </p:nvPr>
        </p:nvSpPr>
        <p:spPr>
          <a:xfrm>
            <a:off x="2400250" y="4193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Box Plot</a:t>
            </a:r>
            <a:endParaRPr sz="2700"/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225" y="960650"/>
            <a:ext cx="5133850" cy="36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2652625" y="3758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Histogram for all Numerical Features</a:t>
            </a:r>
            <a:endParaRPr sz="1800"/>
          </a:p>
        </p:txBody>
      </p:sp>
      <p:sp>
        <p:nvSpPr>
          <p:cNvPr id="363" name="Google Shape;363;p57"/>
          <p:cNvSpPr txBox="1"/>
          <p:nvPr/>
        </p:nvSpPr>
        <p:spPr>
          <a:xfrm>
            <a:off x="2179050" y="1839700"/>
            <a:ext cx="61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5" y="705200"/>
            <a:ext cx="2706753" cy="2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7"/>
          <p:cNvPicPr preferRelativeResize="0"/>
          <p:nvPr/>
        </p:nvPicPr>
        <p:blipFill rotWithShape="1">
          <a:blip r:embed="rId4">
            <a:alphaModFix/>
          </a:blip>
          <a:srcRect b="4229" l="0" r="0" t="-4230"/>
          <a:stretch/>
        </p:blipFill>
        <p:spPr>
          <a:xfrm>
            <a:off x="2768925" y="755000"/>
            <a:ext cx="2890714" cy="195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50" y="2800575"/>
            <a:ext cx="2927719" cy="195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8576" y="766943"/>
            <a:ext cx="2672549" cy="207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0400" y="2848525"/>
            <a:ext cx="2651454" cy="180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0" y="431425"/>
            <a:ext cx="3093775" cy="2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075" y="454949"/>
            <a:ext cx="3093775" cy="237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3550" y="2632325"/>
            <a:ext cx="3093776" cy="20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>
            <p:ph type="title"/>
          </p:nvPr>
        </p:nvSpPr>
        <p:spPr>
          <a:xfrm>
            <a:off x="3549025" y="428025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Normalization - Standard Scaler</a:t>
            </a:r>
            <a:endParaRPr sz="1700"/>
          </a:p>
        </p:txBody>
      </p:sp>
      <p:pic>
        <p:nvPicPr>
          <p:cNvPr id="381" name="Google Shape;3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825"/>
            <a:ext cx="8839202" cy="23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2660400" y="393200"/>
            <a:ext cx="3823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Label Encoder</a:t>
            </a:r>
            <a:endParaRPr sz="1700"/>
          </a:p>
        </p:txBody>
      </p:sp>
      <p:pic>
        <p:nvPicPr>
          <p:cNvPr id="387" name="Google Shape;3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875" y="1155950"/>
            <a:ext cx="76771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37" y="2875050"/>
            <a:ext cx="8585238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3261850" y="358375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Credit Card Data from book "Econometric Analysis”</a:t>
            </a:r>
            <a:endParaRPr sz="1800"/>
          </a:p>
        </p:txBody>
      </p:sp>
      <p:pic>
        <p:nvPicPr>
          <p:cNvPr id="394" name="Google Shape;3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25" y="1648063"/>
            <a:ext cx="1928425" cy="18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275" y="1147563"/>
            <a:ext cx="6619151" cy="28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749200" y="4193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Null value handling</a:t>
            </a:r>
            <a:endParaRPr sz="20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100" y="950250"/>
            <a:ext cx="3432274" cy="35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4807" l="0" r="0" t="0"/>
          <a:stretch/>
        </p:blipFill>
        <p:spPr>
          <a:xfrm>
            <a:off x="5288000" y="950250"/>
            <a:ext cx="3346199" cy="359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>
            <a:off x="4817900" y="2612725"/>
            <a:ext cx="47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3740500" y="506325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Count Plot of M</a:t>
            </a:r>
            <a:r>
              <a:rPr lang="en" sz="2000"/>
              <a:t>ajorcards</a:t>
            </a:r>
            <a:endParaRPr sz="2000"/>
          </a:p>
        </p:txBody>
      </p:sp>
      <p:pic>
        <p:nvPicPr>
          <p:cNvPr id="401" name="Google Shape;4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00" y="1141725"/>
            <a:ext cx="3155550" cy="32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00" y="1067850"/>
            <a:ext cx="4817825" cy="35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type="title"/>
          </p:nvPr>
        </p:nvSpPr>
        <p:spPr>
          <a:xfrm>
            <a:off x="3809100" y="3134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Distribution plot</a:t>
            </a:r>
            <a:endParaRPr sz="1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408" name="Google Shape;408;p63"/>
          <p:cNvPicPr preferRelativeResize="0"/>
          <p:nvPr/>
        </p:nvPicPr>
        <p:blipFill rotWithShape="1">
          <a:blip r:embed="rId3">
            <a:alphaModFix/>
          </a:blip>
          <a:srcRect b="-8896" l="1180" r="-1179" t="0"/>
          <a:stretch/>
        </p:blipFill>
        <p:spPr>
          <a:xfrm>
            <a:off x="5212150" y="1005350"/>
            <a:ext cx="2894637" cy="17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250" y="948825"/>
            <a:ext cx="3481076" cy="17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750" y="2870375"/>
            <a:ext cx="4398399" cy="181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700" y="952725"/>
            <a:ext cx="329565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4"/>
          <p:cNvSpPr txBox="1"/>
          <p:nvPr/>
        </p:nvSpPr>
        <p:spPr>
          <a:xfrm>
            <a:off x="3544275" y="3842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Handle Null Values</a:t>
            </a:r>
            <a:endParaRPr b="1"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7" name="Google Shape;41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25" y="1184600"/>
            <a:ext cx="3409950" cy="28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64"/>
          <p:cNvCxnSpPr>
            <a:stCxn id="417" idx="3"/>
          </p:cNvCxnSpPr>
          <p:nvPr/>
        </p:nvCxnSpPr>
        <p:spPr>
          <a:xfrm>
            <a:off x="4171575" y="2632400"/>
            <a:ext cx="8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5"/>
          <p:cNvSpPr txBox="1"/>
          <p:nvPr>
            <p:ph type="title"/>
          </p:nvPr>
        </p:nvSpPr>
        <p:spPr>
          <a:xfrm>
            <a:off x="4140875" y="4019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matrix</a:t>
            </a:r>
            <a:endParaRPr sz="2000"/>
          </a:p>
        </p:txBody>
      </p:sp>
      <p:pic>
        <p:nvPicPr>
          <p:cNvPr id="424" name="Google Shape;424;p65"/>
          <p:cNvPicPr preferRelativeResize="0"/>
          <p:nvPr/>
        </p:nvPicPr>
        <p:blipFill rotWithShape="1">
          <a:blip r:embed="rId3">
            <a:alphaModFix/>
          </a:blip>
          <a:srcRect b="1293" l="1516" r="0" t="0"/>
          <a:stretch/>
        </p:blipFill>
        <p:spPr>
          <a:xfrm>
            <a:off x="2838000" y="853300"/>
            <a:ext cx="4412049" cy="375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>
            <p:ph type="title"/>
          </p:nvPr>
        </p:nvSpPr>
        <p:spPr>
          <a:xfrm>
            <a:off x="3409800" y="4019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Histogram for all Numerical Features</a:t>
            </a:r>
            <a:endParaRPr sz="1800"/>
          </a:p>
        </p:txBody>
      </p:sp>
      <p:pic>
        <p:nvPicPr>
          <p:cNvPr id="430" name="Google Shape;4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25" y="858975"/>
            <a:ext cx="3472339" cy="38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864" y="858975"/>
            <a:ext cx="3340041" cy="38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50" y="1178750"/>
            <a:ext cx="4086776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550" y="1178750"/>
            <a:ext cx="4029623" cy="23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8"/>
          <p:cNvSpPr txBox="1"/>
          <p:nvPr>
            <p:ph type="title"/>
          </p:nvPr>
        </p:nvSpPr>
        <p:spPr>
          <a:xfrm>
            <a:off x="3662175" y="410625"/>
            <a:ext cx="3823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Label Encoder</a:t>
            </a:r>
            <a:endParaRPr sz="1700"/>
          </a:p>
        </p:txBody>
      </p:sp>
      <p:pic>
        <p:nvPicPr>
          <p:cNvPr id="443" name="Google Shape;4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325" y="859025"/>
            <a:ext cx="3524893" cy="37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>
            <p:ph type="title"/>
          </p:nvPr>
        </p:nvSpPr>
        <p:spPr>
          <a:xfrm>
            <a:off x="3244450" y="4367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Harvard Dataset</a:t>
            </a:r>
            <a:endParaRPr sz="1800"/>
          </a:p>
        </p:txBody>
      </p:sp>
      <p:pic>
        <p:nvPicPr>
          <p:cNvPr id="449" name="Google Shape;4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25" y="1648063"/>
            <a:ext cx="1928425" cy="18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675" y="1294125"/>
            <a:ext cx="6479351" cy="26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0"/>
          <p:cNvSpPr txBox="1"/>
          <p:nvPr>
            <p:ph type="title"/>
          </p:nvPr>
        </p:nvSpPr>
        <p:spPr>
          <a:xfrm>
            <a:off x="4384525" y="5171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Count Plot of Loans</a:t>
            </a:r>
            <a:endParaRPr sz="2000"/>
          </a:p>
        </p:txBody>
      </p:sp>
      <p:pic>
        <p:nvPicPr>
          <p:cNvPr id="456" name="Google Shape;4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475" y="1041725"/>
            <a:ext cx="4451451" cy="3573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75" y="517088"/>
            <a:ext cx="3261091" cy="410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/>
          <p:nvPr/>
        </p:nvSpPr>
        <p:spPr>
          <a:xfrm>
            <a:off x="3544275" y="3842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Handle Null Values</a:t>
            </a:r>
            <a:endParaRPr b="1"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63" name="Google Shape;463;p71"/>
          <p:cNvCxnSpPr/>
          <p:nvPr/>
        </p:nvCxnSpPr>
        <p:spPr>
          <a:xfrm>
            <a:off x="1882675" y="2502125"/>
            <a:ext cx="80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4" name="Google Shape;4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0" y="875750"/>
            <a:ext cx="2069975" cy="31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703" y="1632925"/>
            <a:ext cx="3079050" cy="20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1500" y="790550"/>
            <a:ext cx="1624500" cy="3562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71"/>
          <p:cNvCxnSpPr/>
          <p:nvPr/>
        </p:nvCxnSpPr>
        <p:spPr>
          <a:xfrm flipH="1" rot="10800000">
            <a:off x="5967928" y="2639775"/>
            <a:ext cx="644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4140875" y="4019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matrix</a:t>
            </a:r>
            <a:endParaRPr sz="20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525" y="893800"/>
            <a:ext cx="6818450" cy="38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2"/>
          <p:cNvSpPr txBox="1"/>
          <p:nvPr>
            <p:ph type="title"/>
          </p:nvPr>
        </p:nvSpPr>
        <p:spPr>
          <a:xfrm>
            <a:off x="4140875" y="4019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matrix</a:t>
            </a:r>
            <a:endParaRPr sz="2000"/>
          </a:p>
        </p:txBody>
      </p:sp>
      <p:pic>
        <p:nvPicPr>
          <p:cNvPr id="473" name="Google Shape;47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750" y="876375"/>
            <a:ext cx="5470310" cy="380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3"/>
          <p:cNvSpPr txBox="1"/>
          <p:nvPr>
            <p:ph type="title"/>
          </p:nvPr>
        </p:nvSpPr>
        <p:spPr>
          <a:xfrm>
            <a:off x="3409800" y="4019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Histogram for all Numerical Features</a:t>
            </a:r>
            <a:endParaRPr sz="1800"/>
          </a:p>
        </p:txBody>
      </p:sp>
      <p:pic>
        <p:nvPicPr>
          <p:cNvPr id="479" name="Google Shape;47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500" y="876400"/>
            <a:ext cx="3500498" cy="38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975" y="1009400"/>
            <a:ext cx="3464324" cy="36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4"/>
          <p:cNvSpPr txBox="1"/>
          <p:nvPr>
            <p:ph type="title"/>
          </p:nvPr>
        </p:nvSpPr>
        <p:spPr>
          <a:xfrm>
            <a:off x="3305350" y="401925"/>
            <a:ext cx="3823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Normalization</a:t>
            </a:r>
            <a:endParaRPr sz="1700"/>
          </a:p>
        </p:txBody>
      </p:sp>
      <p:pic>
        <p:nvPicPr>
          <p:cNvPr id="486" name="Google Shape;4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75" y="1119188"/>
            <a:ext cx="767715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5"/>
          <p:cNvSpPr txBox="1"/>
          <p:nvPr>
            <p:ph type="title"/>
          </p:nvPr>
        </p:nvSpPr>
        <p:spPr>
          <a:xfrm>
            <a:off x="3435875" y="428025"/>
            <a:ext cx="3823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Label Encoder</a:t>
            </a:r>
            <a:endParaRPr sz="1700"/>
          </a:p>
        </p:txBody>
      </p:sp>
      <p:pic>
        <p:nvPicPr>
          <p:cNvPr id="492" name="Google Shape;4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75" y="1468200"/>
            <a:ext cx="8377351" cy="16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/>
          <p:nvPr>
            <p:ph type="title"/>
          </p:nvPr>
        </p:nvSpPr>
        <p:spPr>
          <a:xfrm>
            <a:off x="230675" y="16341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</a:t>
            </a:r>
            <a:endParaRPr/>
          </a:p>
        </p:txBody>
      </p:sp>
      <p:sp>
        <p:nvSpPr>
          <p:cNvPr id="498" name="Google Shape;498;p7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 Data Cleaning (using strip, remove %,  #, @, $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Machine Learning and Deep Learning model.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Apply XAI techniques SHAP &amp; LIME.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504" name="Google Shape;5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100" y="256850"/>
            <a:ext cx="4319050" cy="45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140875" y="4019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matrix</a:t>
            </a:r>
            <a:endParaRPr sz="2000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450" y="893800"/>
            <a:ext cx="5836074" cy="382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409800" y="401900"/>
            <a:ext cx="4702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Histogram for Numerical Features</a:t>
            </a:r>
            <a:endParaRPr sz="180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375" y="1037300"/>
            <a:ext cx="3347001" cy="34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575" y="1037300"/>
            <a:ext cx="3210251" cy="35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675" y="550250"/>
            <a:ext cx="3608125" cy="4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750" y="506575"/>
            <a:ext cx="3491850" cy="413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